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92" r:id="rId3"/>
    <p:sldId id="257" r:id="rId4"/>
    <p:sldId id="291" r:id="rId5"/>
    <p:sldId id="258" r:id="rId6"/>
    <p:sldId id="268" r:id="rId7"/>
    <p:sldId id="294" r:id="rId8"/>
    <p:sldId id="299" r:id="rId9"/>
    <p:sldId id="302" r:id="rId10"/>
    <p:sldId id="301" r:id="rId11"/>
    <p:sldId id="287" r:id="rId12"/>
    <p:sldId id="303" r:id="rId13"/>
    <p:sldId id="297" r:id="rId14"/>
    <p:sldId id="296" r:id="rId15"/>
    <p:sldId id="295" r:id="rId16"/>
    <p:sldId id="304" r:id="rId17"/>
    <p:sldId id="293" r:id="rId18"/>
    <p:sldId id="281" r:id="rId19"/>
    <p:sldId id="267"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7" autoAdjust="0"/>
  </p:normalViewPr>
  <p:slideViewPr>
    <p:cSldViewPr snapToGrid="0" snapToObjects="1">
      <p:cViewPr>
        <p:scale>
          <a:sx n="100" d="100"/>
          <a:sy n="100" d="100"/>
        </p:scale>
        <p:origin x="954" y="31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1" i="0" kern="1200" dirty="0">
                <a:solidFill>
                  <a:schemeClr val="tx1"/>
                </a:solidFill>
                <a:effectLst/>
                <a:latin typeface="+mn-lt"/>
                <a:ea typeface="+mn-ea"/>
                <a:cs typeface="+mn-cs"/>
              </a:rPr>
              <a:t>A massive, anomalous crime surge in 2024, driven by organized crime in District 4, is exacerbated by a critical staffing shortage. While the surge is expected to recede, the underlying growth trend will return in 2026, demanding immediate and targeted action now</a:t>
            </a: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a:solidFill>
                  <a:schemeClr val="tx1"/>
                </a:solidFill>
                <a:effectLst/>
                <a:latin typeface="+mn-lt"/>
                <a:ea typeface="+mn-ea"/>
                <a:cs typeface="+mn-cs"/>
              </a:rPr>
              <a:t>The data tells a clear story: Property and Violent crime are not only the most common but also growing at an alarming rate (+61.7%, +52.3%).</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306785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94112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26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26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26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26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26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1" y="1246905"/>
            <a:ext cx="6103299" cy="5474571"/>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6"/>
            <a:ext cx="5674674" cy="1972544"/>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327796"/>
            <a:ext cx="5819775" cy="3416320"/>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Tree>
    <p:extLst>
      <p:ext uri="{BB962C8B-B14F-4D97-AF65-F5344CB8AC3E}">
        <p14:creationId xmlns:p14="http://schemas.microsoft.com/office/powerpoint/2010/main" val="46175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11</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829550" y="1242595"/>
            <a:ext cx="4219575" cy="5596404"/>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5" y="1242596"/>
            <a:ext cx="7686675"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26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14</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Operational Summary</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15</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D825-31CC-428D-A4CA-FCF95E2E48F0}"/>
              </a:ext>
            </a:extLst>
          </p:cNvPr>
          <p:cNvSpPr>
            <a:spLocks noGrp="1"/>
          </p:cNvSpPr>
          <p:nvPr>
            <p:ph type="title"/>
          </p:nvPr>
        </p:nvSpPr>
        <p:spPr/>
        <p:txBody>
          <a:bodyPr/>
          <a:lstStyle/>
          <a:p>
            <a:endParaRPr lang="en-CA"/>
          </a:p>
        </p:txBody>
      </p:sp>
      <p:sp>
        <p:nvSpPr>
          <p:cNvPr id="3" name="Date Placeholder 2">
            <a:extLst>
              <a:ext uri="{FF2B5EF4-FFF2-40B4-BE49-F238E27FC236}">
                <a16:creationId xmlns:a16="http://schemas.microsoft.com/office/drawing/2014/main" id="{1905629F-AD2E-855F-C8FF-642024D2525C}"/>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C0DC316-6BE0-B8B1-B67B-C0F8DD170DE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C12E69F7-6847-2209-386C-340C0E40039A}"/>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7" name="TextBox 6">
            <a:extLst>
              <a:ext uri="{FF2B5EF4-FFF2-40B4-BE49-F238E27FC236}">
                <a16:creationId xmlns:a16="http://schemas.microsoft.com/office/drawing/2014/main" id="{CBBEB857-E033-B54D-CDDA-BE3B7CD99833}"/>
              </a:ext>
            </a:extLst>
          </p:cNvPr>
          <p:cNvSpPr txBox="1"/>
          <p:nvPr/>
        </p:nvSpPr>
        <p:spPr>
          <a:xfrm>
            <a:off x="1200151" y="2045206"/>
            <a:ext cx="4029074" cy="2246769"/>
          </a:xfrm>
          <a:prstGeom prst="rect">
            <a:avLst/>
          </a:prstGeom>
          <a:noFill/>
        </p:spPr>
        <p:txBody>
          <a:bodyPr wrap="square">
            <a:spAutoFit/>
          </a:bodyPr>
          <a:lstStyle/>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TOP 10 HIGHEST-RISK DAYS:</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Date         	Day        	Officers Off   Calls    Available    	Below Min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2024-09-13   Friday     	45.0           	546      16.0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2024-09-12   Thursday   	47.0           	515      14.0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2023-10-12   Thursday   	46.0           	526      15.0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2024-09-10   Tuesday    	45.0           	518      16.0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2024-12-13   Friday     	41.0           	556      20.0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2024-12-04   Wednesday  37.0           	607      24.0         	NO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2024-09-11   Wednesday  42.0           	531      19.0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2024-12-05   Thursday   	41.0           	542      20.0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2024-06-20   Thursday   	42.0           	526      19.0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2024-11-12   Tuesday    	40.0           	548      21.0         	YES       </a:t>
            </a:r>
          </a:p>
        </p:txBody>
      </p:sp>
    </p:spTree>
    <p:extLst>
      <p:ext uri="{BB962C8B-B14F-4D97-AF65-F5344CB8AC3E}">
        <p14:creationId xmlns:p14="http://schemas.microsoft.com/office/powerpoint/2010/main" val="3690325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17</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6010275" y="1576938"/>
            <a:ext cx="5932263" cy="5078313"/>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349250" y="2310397"/>
            <a:ext cx="5105400" cy="415498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Executive Summary</a:t>
            </a:r>
            <a:endParaRPr lang="en-CA" sz="12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Officer Availability: 33 / 61 (54%)</a:t>
            </a:r>
          </a:p>
          <a:p>
            <a:pPr lvl="0"/>
            <a:r>
              <a:rPr lang="en-CA" sz="1200" dirty="0">
                <a:latin typeface="Times New Roman" panose="02020603050405020304" pitchFamily="18" charset="0"/>
                <a:cs typeface="Times New Roman" panose="02020603050405020304" pitchFamily="18" charset="0"/>
              </a:rPr>
              <a:t>Daily Call Volume: 438</a:t>
            </a:r>
          </a:p>
          <a:p>
            <a:pPr lvl="0"/>
            <a:r>
              <a:rPr lang="en-CA" sz="1200" dirty="0">
                <a:latin typeface="Times New Roman" panose="02020603050405020304" pitchFamily="18" charset="0"/>
                <a:cs typeface="Times New Roman" panose="02020603050405020304" pitchFamily="18" charset="0"/>
              </a:rPr>
              <a:t>Calls per Available Officer: ~13.3</a:t>
            </a:r>
          </a:p>
          <a:p>
            <a:pPr lvl="0"/>
            <a:r>
              <a:rPr lang="en-CA" sz="1200" dirty="0">
                <a:latin typeface="Times New Roman" panose="02020603050405020304" pitchFamily="18" charset="0"/>
                <a:cs typeface="Times New Roman" panose="02020603050405020304" pitchFamily="18" charset="0"/>
              </a:rPr>
              <a:t>Operational Readiness: 54%</a:t>
            </a:r>
          </a:p>
          <a:p>
            <a:r>
              <a:rPr lang="en-CA" sz="1200" b="1" dirty="0">
                <a:latin typeface="Times New Roman" panose="02020603050405020304" pitchFamily="18" charset="0"/>
                <a:cs typeface="Times New Roman" panose="02020603050405020304" pitchFamily="18" charset="0"/>
              </a:rPr>
              <a:t>Staffing Compliance Analysis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Staffing Compliance Rate: 95.0% </a:t>
            </a:r>
            <a:r>
              <a:rPr lang="en-CA" sz="1200" dirty="0">
                <a:latin typeface="Times New Roman" panose="02020603050405020304" pitchFamily="18" charset="0"/>
                <a:cs typeface="Times New Roman" panose="02020603050405020304" pitchFamily="18" charset="0"/>
                <a:sym typeface="Wingdings" panose="05000000000000000000" pitchFamily="2" charset="2"/>
              </a:rPr>
              <a:t> </a:t>
            </a:r>
            <a:r>
              <a:rPr lang="en-CA" sz="120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200" b="1" dirty="0">
                <a:latin typeface="Times New Roman" panose="02020603050405020304" pitchFamily="18" charset="0"/>
                <a:cs typeface="Times New Roman" panose="02020603050405020304" pitchFamily="18" charset="0"/>
              </a:rPr>
              <a:t>Risk Assessment</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 Staffing Risk: LOW</a:t>
            </a:r>
          </a:p>
          <a:p>
            <a:r>
              <a:rPr lang="en-CA" sz="1200" b="1" dirty="0">
                <a:latin typeface="Times New Roman" panose="02020603050405020304" pitchFamily="18" charset="0"/>
                <a:cs typeface="Times New Roman" panose="02020603050405020304" pitchFamily="18" charset="0"/>
              </a:rPr>
              <a:t>High Risk Periods Identified</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officer unavailability. This mismatch requires strategic scheduling adjustments</a:t>
            </a:r>
          </a:p>
        </p:txBody>
      </p:sp>
      <p:sp>
        <p:nvSpPr>
          <p:cNvPr id="9" name="TextBox 8">
            <a:extLst>
              <a:ext uri="{FF2B5EF4-FFF2-40B4-BE49-F238E27FC236}">
                <a16:creationId xmlns:a16="http://schemas.microsoft.com/office/drawing/2014/main" id="{A541F3CA-2A6E-43A1-5435-7A657A5F0E26}"/>
              </a:ext>
            </a:extLst>
          </p:cNvPr>
          <p:cNvSpPr txBox="1"/>
          <p:nvPr/>
        </p:nvSpPr>
        <p:spPr>
          <a:xfrm>
            <a:off x="2638426" y="1586463"/>
            <a:ext cx="3457574" cy="2031325"/>
          </a:xfrm>
          <a:prstGeom prst="rect">
            <a:avLst/>
          </a:prstGeom>
          <a:noFill/>
        </p:spPr>
        <p:txBody>
          <a:bodyPr wrap="square">
            <a:spAutoFit/>
          </a:bodyPr>
          <a:lstStyle/>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TOP 10 HIGHEST-RISK DAYS:</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Date       	        	Officers Off   	Calls    Available  	Below Min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2024-09-13   Friday     	45           	546      16         	YES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2024-09-12   Thursday   	47           	515      14         	YES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2023-10-12   Thursday   	46           	526      15         	YES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2024-09-10   Tuesday    	45           	518      16         	YES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2024-12-13   Friday     	41           	556      20         	YES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2024-12-04   Wednesday  	37           	607      24         	NO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2024-09-11   Wednesday  	42           	531      19         	YES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2024-12-05   Thursday   	41           	542      20         	YES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2024-06-20   Thursday   	42           	526      19         	YES       </a:t>
            </a:r>
          </a:p>
          <a:p>
            <a:pPr>
              <a:buNone/>
            </a:pPr>
            <a:r>
              <a:rPr lang="en-CA" sz="900" kern="100" dirty="0">
                <a:effectLst/>
                <a:latin typeface="Aptos" panose="020B0004020202020204" pitchFamily="34" charset="0"/>
                <a:ea typeface="Aptos" panose="020B0004020202020204" pitchFamily="34" charset="0"/>
                <a:cs typeface="Times New Roman" panose="02020603050405020304" pitchFamily="18" charset="0"/>
              </a:rPr>
              <a:t>2024-11-12   Tuesday    	40.          	548      21         	YES       </a:t>
            </a:r>
          </a:p>
        </p:txBody>
      </p:sp>
    </p:spTree>
    <p:extLst>
      <p:ext uri="{BB962C8B-B14F-4D97-AF65-F5344CB8AC3E}">
        <p14:creationId xmlns:p14="http://schemas.microsoft.com/office/powerpoint/2010/main" val="84913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26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379176"/>
            <a:ext cx="10487024" cy="40996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extLst>
      <p:ext uri="{BB962C8B-B14F-4D97-AF65-F5344CB8AC3E}">
        <p14:creationId xmlns:p14="http://schemas.microsoft.com/office/powerpoint/2010/main" val="39123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14659" y="274321"/>
            <a:ext cx="9562682"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Our Resource Request &amp; Commitment</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19</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4099648"/>
          </a:xfrm>
          <a:prstGeom prst="rect">
            <a:avLst/>
          </a:prstGeom>
          <a:noFill/>
        </p:spPr>
        <p:txBody>
          <a:bodyPr wrap="square">
            <a:spAutoFit/>
          </a:body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609600" y="1231728"/>
            <a:ext cx="11143343" cy="4724370"/>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effective staffing,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We integrated nearly half a million data points—from service calls to socioeconomic factors—to build a holistic understanding of the crime ecosystem. This comprehensive data foundation allows us to move beyond simple crime counts and diagnose the underlying ecosystem and systemic pressures driving the surge.</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A dual-pronged plan to combat the immediate 2024 surge in District 4 while implementing long-term strategies to stabilize the underlying growth trend forecasted for 2026.</a:t>
            </a:r>
          </a:p>
        </p:txBody>
      </p:sp>
    </p:spTree>
    <p:extLst>
      <p:ext uri="{BB962C8B-B14F-4D97-AF65-F5344CB8AC3E}">
        <p14:creationId xmlns:p14="http://schemas.microsoft.com/office/powerpoint/2010/main" val="23799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20</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26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Prescription for 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 (Temporal Patterns)</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81525" y="1417638"/>
            <a:ext cx="74901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877419"/>
            <a:ext cx="4461157" cy="3539430"/>
          </a:xfrm>
          <a:prstGeom prst="rect">
            <a:avLst/>
          </a:prstGeom>
          <a:noFill/>
        </p:spPr>
        <p:txBody>
          <a:bodyPr wrap="square">
            <a:spAutoFit/>
          </a:bodyPr>
          <a:lstStyle/>
          <a:p>
            <a:endParaRPr lang="en-CA" sz="1600" dirty="0">
              <a:latin typeface="Times New Roman" panose="02020603050405020304" pitchFamily="18" charset="0"/>
              <a:cs typeface="Times New Roman" panose="02020603050405020304" pitchFamily="18" charset="0"/>
            </a:endParaRPr>
          </a:p>
          <a:p>
            <a:pPr latinLnBrk="1">
              <a:lnSpc>
                <a:spcPct val="200000"/>
              </a:lnSpc>
            </a:pPr>
            <a:r>
              <a:rPr lang="en-CA" sz="2000" b="1" dirty="0">
                <a:latin typeface="Times New Roman" panose="02020603050405020304" pitchFamily="18" charset="0"/>
                <a:cs typeface="Times New Roman" panose="02020603050405020304" pitchFamily="18" charset="0"/>
              </a:rPr>
              <a:t>Strategic insights</a:t>
            </a:r>
          </a:p>
          <a:p>
            <a:pPr algn="l" latinLnBrk="1">
              <a:lnSpc>
                <a:spcPct val="150000"/>
              </a:lnSpc>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lnSpc>
                <a:spcPct val="150000"/>
              </a:lnSpc>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latinLnBrk="1">
              <a:lnSpc>
                <a:spcPct val="150000"/>
              </a:lnSpc>
            </a:pPr>
            <a:r>
              <a:rPr lang="en-CA" sz="1600" b="0" i="0" dirty="0">
                <a:effectLst/>
                <a:latin typeface="Times New Roman" panose="02020603050405020304" pitchFamily="18" charset="0"/>
                <a:cs typeface="Times New Roman" panose="02020603050405020304" pitchFamily="18" charset="0"/>
              </a:rPr>
              <a:t>   • High Season: August, September, </a:t>
            </a:r>
            <a:r>
              <a:rPr lang="en-CA" sz="1600" dirty="0">
                <a:latin typeface="Times New Roman" panose="02020603050405020304" pitchFamily="18" charset="0"/>
                <a:cs typeface="Times New Roman" panose="02020603050405020304" pitchFamily="18" charset="0"/>
              </a:rPr>
              <a:t>October</a:t>
            </a:r>
            <a:endParaRPr lang="en-CA" sz="1600" b="0" i="0" dirty="0">
              <a:effectLst/>
              <a:latin typeface="Times New Roman" panose="02020603050405020304" pitchFamily="18" charset="0"/>
              <a:cs typeface="Times New Roman" panose="02020603050405020304" pitchFamily="18" charset="0"/>
            </a:endParaRPr>
          </a:p>
          <a:p>
            <a:pPr algn="l" latinLnBrk="1">
              <a:lnSpc>
                <a:spcPct val="150000"/>
              </a:lnSpc>
              <a:buNone/>
            </a:pPr>
            <a:r>
              <a:rPr lang="en-CA" sz="1600" b="0" i="0" dirty="0">
                <a:effectLst/>
                <a:latin typeface="Times New Roman" panose="02020603050405020304" pitchFamily="18" charset="0"/>
                <a:cs typeface="Times New Roman" panose="02020603050405020304" pitchFamily="18" charset="0"/>
              </a:rPr>
              <a:t>   • Low Season: December, February, November</a:t>
            </a:r>
            <a:endParaRPr lang="en-CA" sz="1600" dirty="0">
              <a:latin typeface="Times New Roman" panose="02020603050405020304" pitchFamily="18" charset="0"/>
              <a:cs typeface="Times New Roman" panose="02020603050405020304" pitchFamily="18" charset="0"/>
            </a:endParaRPr>
          </a:p>
          <a:p>
            <a:pPr latinLnBrk="1">
              <a:lnSpc>
                <a:spcPct val="150000"/>
              </a:lnSpc>
              <a:spcBef>
                <a:spcPts val="600"/>
              </a:spcBef>
              <a:spcAft>
                <a:spcPts val="600"/>
              </a:spcAft>
            </a:pPr>
            <a:r>
              <a:rPr lang="en-CA" sz="2000" b="1" dirty="0">
                <a:latin typeface="Times New Roman" panose="02020603050405020304" pitchFamily="18" charset="0"/>
                <a:cs typeface="Times New Roman" panose="02020603050405020304" pitchFamily="18" charset="0"/>
              </a:rPr>
              <a:t>Implication</a:t>
            </a:r>
          </a:p>
          <a:p>
            <a:pPr latinLnBrk="1"/>
            <a:r>
              <a:rPr lang="en-CA" sz="1600" dirty="0">
                <a:latin typeface="Times New Roman" panose="02020603050405020304" pitchFamily="18" charset="0"/>
                <a:cs typeface="Times New Roman" panose="02020603050405020304" pitchFamily="18" charset="0"/>
              </a:rPr>
              <a:t>Our 'Summer Surge Plan' must be a core, recurring strategy</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26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600199"/>
            <a:ext cx="5697811" cy="232144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2" y="1615323"/>
            <a:ext cx="6215747" cy="646331"/>
          </a:xfrm>
          <a:prstGeom prst="rect">
            <a:avLst/>
          </a:prstGeom>
          <a:noFill/>
        </p:spPr>
        <p:txBody>
          <a:bodyPr wrap="square">
            <a:spAutoFit/>
          </a:bodyPr>
          <a:lstStyle/>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Property and Violent Crime Dominate Volume</a:t>
            </a:r>
          </a:p>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7181849" y="2435735"/>
            <a:ext cx="3829051" cy="3231654"/>
          </a:xfrm>
          <a:prstGeom prst="rect">
            <a:avLst/>
          </a:prstGeom>
          <a:noFill/>
        </p:spPr>
        <p:txBody>
          <a:bodyPr wrap="square">
            <a:spAutoFit/>
          </a:bodyPr>
          <a:lstStyle/>
          <a:p>
            <a:pPr algn="l" latinLnBrk="1">
              <a:buNone/>
            </a:pPr>
            <a:r>
              <a:rPr lang="en-CA" sz="12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2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2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2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2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2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200" b="0" i="0" dirty="0">
                <a:effectLst/>
                <a:latin typeface="Times New Roman" panose="02020603050405020304" pitchFamily="18" charset="0"/>
                <a:cs typeface="Times New Roman" panose="02020603050405020304" pitchFamily="18" charset="0"/>
              </a:rPr>
              <a:t>   • Public Order: 		929 crimes (0.5%)</a:t>
            </a:r>
          </a:p>
          <a:p>
            <a:pPr algn="l" latinLnBrk="1">
              <a:buNone/>
            </a:pPr>
            <a:r>
              <a:rPr lang="en-CA" sz="1200" b="0" i="0" dirty="0">
                <a:effectLst/>
                <a:latin typeface="Times New Roman" panose="02020603050405020304" pitchFamily="18" charset="0"/>
                <a:cs typeface="Times New Roman" panose="02020603050405020304" pitchFamily="18" charset="0"/>
              </a:rPr>
              <a:t>SEASONAL DISTRIBUTION:</a:t>
            </a:r>
          </a:p>
          <a:p>
            <a:pPr algn="l" latinLnBrk="1">
              <a:buNone/>
            </a:pPr>
            <a:r>
              <a:rPr lang="en-CA" sz="1200" b="0" i="0" dirty="0">
                <a:effectLst/>
                <a:latin typeface="Times New Roman" panose="02020603050405020304" pitchFamily="18" charset="0"/>
                <a:cs typeface="Times New Roman" panose="02020603050405020304" pitchFamily="18" charset="0"/>
              </a:rPr>
              <a:t>     - Spring: 		24.1%</a:t>
            </a:r>
          </a:p>
          <a:p>
            <a:pPr algn="l" latinLnBrk="1">
              <a:buNone/>
            </a:pPr>
            <a:r>
              <a:rPr lang="en-CA" sz="1200" b="0" i="0" dirty="0">
                <a:effectLst/>
                <a:latin typeface="Times New Roman" panose="02020603050405020304" pitchFamily="18" charset="0"/>
                <a:cs typeface="Times New Roman" panose="02020603050405020304" pitchFamily="18" charset="0"/>
              </a:rPr>
              <a:t>     - Summer: 	25.7%</a:t>
            </a:r>
            <a:endParaRPr lang="en-CA" sz="1200" dirty="0">
              <a:latin typeface="Times New Roman" panose="02020603050405020304" pitchFamily="18" charset="0"/>
              <a:cs typeface="Times New Roman" panose="02020603050405020304" pitchFamily="18" charset="0"/>
            </a:endParaRPr>
          </a:p>
          <a:p>
            <a:pPr algn="l" latinLnBrk="1">
              <a:buNone/>
            </a:pPr>
            <a:r>
              <a:rPr lang="en-CA" sz="1200" dirty="0">
                <a:latin typeface="Times New Roman" panose="02020603050405020304" pitchFamily="18" charset="0"/>
                <a:cs typeface="Times New Roman" panose="02020603050405020304" pitchFamily="18" charset="0"/>
              </a:rPr>
              <a:t>     - Fall: 		26.6%</a:t>
            </a:r>
            <a:endParaRPr lang="en-CA" sz="1200" b="0" i="0" dirty="0">
              <a:effectLst/>
              <a:latin typeface="Times New Roman" panose="02020603050405020304" pitchFamily="18" charset="0"/>
              <a:cs typeface="Times New Roman" panose="02020603050405020304" pitchFamily="18" charset="0"/>
            </a:endParaRPr>
          </a:p>
          <a:p>
            <a:pPr algn="l" latinLnBrk="1">
              <a:buNone/>
            </a:pPr>
            <a:r>
              <a:rPr lang="en-CA" sz="1200" b="0" i="0" dirty="0">
                <a:effectLst/>
                <a:latin typeface="Times New Roman" panose="02020603050405020304" pitchFamily="18" charset="0"/>
                <a:cs typeface="Times New Roman" panose="02020603050405020304" pitchFamily="18" charset="0"/>
              </a:rPr>
              <a:t>     - Winter: 		23.6%</a:t>
            </a:r>
          </a:p>
          <a:p>
            <a:pPr algn="l" latinLnBrk="1">
              <a:buNone/>
            </a:pPr>
            <a:r>
              <a:rPr lang="en-CA" sz="1200" b="0" i="0" dirty="0">
                <a:effectLst/>
                <a:latin typeface="Times New Roman" panose="02020603050405020304" pitchFamily="18" charset="0"/>
                <a:cs typeface="Times New Roman" panose="02020603050405020304" pitchFamily="18" charset="0"/>
              </a:rPr>
              <a:t>CATEGORY TRENDS:</a:t>
            </a:r>
          </a:p>
          <a:p>
            <a:pPr algn="l" latinLnBrk="1">
              <a:buNone/>
            </a:pPr>
            <a:r>
              <a:rPr lang="en-CA" sz="1200" b="0" i="0" dirty="0">
                <a:effectLst/>
                <a:latin typeface="Times New Roman" panose="02020603050405020304" pitchFamily="18" charset="0"/>
                <a:cs typeface="Times New Roman" panose="02020603050405020304" pitchFamily="18" charset="0"/>
              </a:rPr>
              <a:t>   • Property Crime: 	+61.7% change (2020-2023)</a:t>
            </a:r>
          </a:p>
          <a:p>
            <a:pPr latinLnBrk="1"/>
            <a:r>
              <a:rPr lang="en-CA" sz="1200" b="0" i="0" dirty="0">
                <a:effectLst/>
                <a:latin typeface="Times New Roman" panose="02020603050405020304" pitchFamily="18" charset="0"/>
                <a:cs typeface="Times New Roman" panose="02020603050405020304" pitchFamily="18" charset="0"/>
              </a:rPr>
              <a:t>   • Violent Crime: 		+52.3%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Other Crime: 		+24.8%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Drug Crime: 		-3.7%    change </a:t>
            </a:r>
            <a:r>
              <a:rPr lang="en-CA" sz="1200" dirty="0">
                <a:latin typeface="Times New Roman" panose="02020603050405020304" pitchFamily="18" charset="0"/>
                <a:cs typeface="Times New Roman" panose="02020603050405020304" pitchFamily="18" charset="0"/>
              </a:rPr>
              <a:t>(2020-2023)</a:t>
            </a:r>
            <a:endParaRPr lang="en-CA"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1679FD3-C4EF-1954-1E81-DD281D893230}"/>
              </a:ext>
            </a:extLst>
          </p:cNvPr>
          <p:cNvSpPr txBox="1"/>
          <p:nvPr/>
        </p:nvSpPr>
        <p:spPr>
          <a:xfrm>
            <a:off x="6076267" y="5779103"/>
            <a:ext cx="6096000" cy="584775"/>
          </a:xfrm>
          <a:prstGeom prst="rect">
            <a:avLst/>
          </a:prstGeom>
          <a:noFill/>
        </p:spPr>
        <p:txBody>
          <a:bodyPr wrap="square">
            <a:spAutoFit/>
          </a:bodyPr>
          <a:lstStyle/>
          <a:p>
            <a:r>
              <a:rPr lang="en-CA" sz="1600" b="1" dirty="0">
                <a:effectLst/>
                <a:latin typeface="Times New Roman" panose="02020603050405020304" pitchFamily="18" charset="0"/>
                <a:ea typeface="Aptos" panose="020B0004020202020204" pitchFamily="34" charset="0"/>
              </a:rPr>
              <a:t>Conclusion:</a:t>
            </a:r>
            <a:r>
              <a:rPr lang="en-CA" sz="1600" dirty="0">
                <a:effectLst/>
                <a:latin typeface="Times New Roman" panose="02020603050405020304" pitchFamily="18" charset="0"/>
                <a:ea typeface="Aptos" panose="020B0004020202020204" pitchFamily="34" charset="0"/>
              </a:rPr>
              <a:t> The dramatic rise in Property and Violent Crime demands category-specific tactics alongside geographic targeting</a:t>
            </a:r>
            <a:endParaRPr lang="en-CA"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055237" y="2243654"/>
            <a:ext cx="2824421"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4519138"/>
            <a:ext cx="3047462"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879659" y="2243655"/>
            <a:ext cx="301189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2243655"/>
            <a:ext cx="2824192"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880419" y="3094420"/>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391752" y="2396829"/>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071614" y="2327535"/>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814530"/>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055237" y="4537366"/>
            <a:ext cx="2889573" cy="2159337"/>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4535375"/>
            <a:ext cx="2757578"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5291959"/>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4589034"/>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26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09601" y="4497774"/>
            <a:ext cx="2445636"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4627209"/>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sp>
        <p:nvSpPr>
          <p:cNvPr id="19" name="TextBox 18">
            <a:extLst>
              <a:ext uri="{FF2B5EF4-FFF2-40B4-BE49-F238E27FC236}">
                <a16:creationId xmlns:a16="http://schemas.microsoft.com/office/drawing/2014/main" id="{9CBA1964-226E-916F-C2CB-5E4D9F2F4C1D}"/>
              </a:ext>
            </a:extLst>
          </p:cNvPr>
          <p:cNvSpPr txBox="1"/>
          <p:nvPr/>
        </p:nvSpPr>
        <p:spPr>
          <a:xfrm>
            <a:off x="611123" y="1746334"/>
            <a:ext cx="11104627" cy="338554"/>
          </a:xfrm>
          <a:prstGeom prst="rect">
            <a:avLst/>
          </a:prstGeom>
          <a:noFill/>
        </p:spPr>
        <p:txBody>
          <a:bodyPr wrap="square">
            <a:spAutoFit/>
          </a:bodyPr>
          <a:lstStyle/>
          <a:p>
            <a:pPr algn="ctr"/>
            <a:r>
              <a:rPr lang="en-CA" sz="1600" b="1"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endParaRPr lang="en-CA" sz="16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615400" y="2260628"/>
            <a:ext cx="2472107"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7" name="Picture 6" descr="image.png"/>
          <p:cNvPicPr>
            <a:picLocks noChangeAspect="1"/>
          </p:cNvPicPr>
          <p:nvPr/>
        </p:nvPicPr>
        <p:blipFill>
          <a:blip r:embed="rId3"/>
          <a:stretch>
            <a:fillRect/>
          </a:stretch>
        </p:blipFill>
        <p:spPr>
          <a:xfrm>
            <a:off x="6419849" y="3786150"/>
            <a:ext cx="5109116" cy="2859778"/>
          </a:xfrm>
          <a:prstGeom prst="rect">
            <a:avLst/>
          </a:prstGeom>
        </p:spPr>
      </p:pic>
      <p:sp>
        <p:nvSpPr>
          <p:cNvPr id="8" name="TextBox 7"/>
          <p:cNvSpPr txBox="1"/>
          <p:nvPr/>
        </p:nvSpPr>
        <p:spPr>
          <a:xfrm>
            <a:off x="6781800" y="1268928"/>
            <a:ext cx="4600575" cy="230832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Primary Drivers of the 2024 Anomaly:</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 significant surge in </a:t>
            </a:r>
            <a:r>
              <a:rPr lang="en-CA" sz="1200" b="1" dirty="0">
                <a:latin typeface="Times New Roman" panose="02020603050405020304" pitchFamily="18" charset="0"/>
                <a:cs typeface="Times New Roman" panose="02020603050405020304" pitchFamily="18" charset="0"/>
              </a:rPr>
              <a:t>violent crime, particularly gun violence.</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Organized crime activity</a:t>
            </a:r>
            <a:r>
              <a:rPr lang="en-CA" sz="1200" dirty="0">
                <a:latin typeface="Times New Roman" panose="02020603050405020304" pitchFamily="18" charset="0"/>
                <a:cs typeface="Times New Roman" panose="02020603050405020304" pitchFamily="18" charset="0"/>
              </a:rPr>
              <a:t> driving nationwide increases in auto theft.</a:t>
            </a: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Ongoing conflicts within the tow truck industry</a:t>
            </a:r>
            <a:r>
              <a:rPr lang="en-CA" sz="1200" dirty="0">
                <a:latin typeface="Times New Roman" panose="02020603050405020304" pitchFamily="18" charset="0"/>
                <a:cs typeface="Times New Roman" panose="02020603050405020304" pitchFamily="18" charset="0"/>
              </a:rPr>
              <a:t>, leading to gun violence and arson.</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Proliferation of </a:t>
            </a:r>
            <a:r>
              <a:rPr lang="en-CA" sz="1200" b="1" dirty="0">
                <a:latin typeface="Times New Roman" panose="02020603050405020304" pitchFamily="18" charset="0"/>
                <a:cs typeface="Times New Roman" panose="02020603050405020304" pitchFamily="18" charset="0"/>
              </a:rPr>
              <a:t>illegal firearms.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Challenges related to the national bail system for firearm offences.</a:t>
            </a:r>
          </a:p>
          <a:p>
            <a:r>
              <a:rPr lang="en-CA" sz="1200" b="1" dirty="0">
                <a:latin typeface="Times New Roman" panose="02020603050405020304" pitchFamily="18" charset="0"/>
                <a:cs typeface="Times New Roman" panose="02020603050405020304" pitchFamily="18" charset="0"/>
              </a:rPr>
              <a:t>Implication:</a:t>
            </a:r>
          </a:p>
          <a:p>
            <a:r>
              <a:rPr lang="en-CA" sz="1200" dirty="0">
                <a:latin typeface="Times New Roman" panose="02020603050405020304" pitchFamily="18" charset="0"/>
                <a:cs typeface="Times New Roman" panose="02020603050405020304" pitchFamily="18" charset="0"/>
              </a:rPr>
              <a:t>These drivers converged to create a 'storm,' overwhelming existing systems and exposing critical vulnerabilities in our resource allocation, particularly in District 4.</a:t>
            </a:r>
          </a:p>
        </p:txBody>
      </p:sp>
      <p:pic>
        <p:nvPicPr>
          <p:cNvPr id="9" name="Picture 8">
            <a:extLst>
              <a:ext uri="{FF2B5EF4-FFF2-40B4-BE49-F238E27FC236}">
                <a16:creationId xmlns:a16="http://schemas.microsoft.com/office/drawing/2014/main" id="{191A42A5-0A2E-AD12-6BD5-EAADFF3A1CC6}"/>
              </a:ext>
            </a:extLst>
          </p:cNvPr>
          <p:cNvPicPr>
            <a:picLocks noChangeAspect="1"/>
          </p:cNvPicPr>
          <p:nvPr/>
        </p:nvPicPr>
        <p:blipFill>
          <a:blip r:embed="rId4"/>
          <a:stretch>
            <a:fillRect/>
          </a:stretch>
        </p:blipFill>
        <p:spPr>
          <a:xfrm>
            <a:off x="238124" y="1338224"/>
            <a:ext cx="6181725" cy="5321337"/>
          </a:xfrm>
          <a:prstGeom prst="rect">
            <a:avLst/>
          </a:prstGeom>
        </p:spPr>
      </p:pic>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2"/>
          <a:stretch>
            <a:fillRect/>
          </a:stretch>
        </p:blipFill>
        <p:spPr>
          <a:xfrm>
            <a:off x="55067" y="1348631"/>
            <a:ext cx="7688758" cy="5089876"/>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348631"/>
            <a:ext cx="4448175" cy="5339923"/>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OVERALL SURGE: +89.5%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2023 Baseline: 50,148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2024 Total: 95,050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Net Increase: 44,902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Analyzing Crime Factors with Multiple Data Sources</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2"/>
          <a:stretch>
            <a:fillRect/>
          </a:stretch>
        </p:blipFill>
        <p:spPr>
          <a:xfrm>
            <a:off x="609600" y="1416126"/>
            <a:ext cx="5998590" cy="5266115"/>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3"/>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319195"/>
            <a:ext cx="4755641" cy="5324535"/>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p:txBody>
      </p:sp>
    </p:spTree>
    <p:extLst>
      <p:ext uri="{BB962C8B-B14F-4D97-AF65-F5344CB8AC3E}">
        <p14:creationId xmlns:p14="http://schemas.microsoft.com/office/powerpoint/2010/main" val="1692511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4984</TotalTime>
  <Words>3167</Words>
  <Application>Microsoft Office PowerPoint</Application>
  <PresentationFormat>Widescreen</PresentationFormat>
  <Paragraphs>330</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Crime Trend (Temporal Patterns)</vt:lpstr>
      <vt:lpstr>Crime Category Distribution</vt:lpstr>
      <vt:lpstr>The Crime-Staffing Feedback Loop</vt:lpstr>
      <vt:lpstr>Yearly Crime Trends &amp; The 2024 Anomaly</vt:lpstr>
      <vt:lpstr>2024 Crime Surge: Key Drivers</vt:lpstr>
      <vt:lpstr>Analyzing Crime Factors with Multiple Data Sources</vt:lpstr>
      <vt:lpstr>Crime Time-Series Modeling</vt:lpstr>
      <vt:lpstr>Forecast: A Return to Growth in 2026 Demands Action</vt:lpstr>
      <vt:lpstr>PowerPoint Presentation</vt:lpstr>
      <vt:lpstr>Police Operations Dashboard</vt:lpstr>
      <vt:lpstr>District 4 (Vaughan) is the Epicenter of Risk</vt:lpstr>
      <vt:lpstr>District 4 (Vaughan) Operational Summary  &amp; The Staffing Crisis</vt:lpstr>
      <vt:lpstr>PowerPoint Presentation</vt:lpstr>
      <vt:lpstr>The Staffing Crisis: 95% Legal Compliance Masks 54% Operational Readiness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153</cp:revision>
  <dcterms:created xsi:type="dcterms:W3CDTF">2013-01-27T09:14:16Z</dcterms:created>
  <dcterms:modified xsi:type="dcterms:W3CDTF">2025-11-27T15:29:09Z</dcterms:modified>
  <cp:category/>
</cp:coreProperties>
</file>